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1" r:id="rId4"/>
    <p:sldId id="258" r:id="rId5"/>
    <p:sldId id="259" r:id="rId6"/>
    <p:sldId id="260" r:id="rId7"/>
    <p:sldId id="262" r:id="rId8"/>
    <p:sldId id="268" r:id="rId9"/>
    <p:sldId id="269" r:id="rId10"/>
    <p:sldId id="270" r:id="rId11"/>
    <p:sldId id="263" r:id="rId12"/>
    <p:sldId id="264" r:id="rId13"/>
    <p:sldId id="265" r:id="rId14"/>
    <p:sldId id="257" r:id="rId15"/>
    <p:sldId id="271" r:id="rId16"/>
  </p:sldIdLst>
  <p:sldSz cx="14630400" cy="8229600"/>
  <p:notesSz cx="8229600" cy="14630400"/>
  <p:embeddedFontLst>
    <p:embeddedFont>
      <p:font typeface="Playfair Display Semi Bold" panose="020B0604020202020204" charset="0"/>
      <p:regular r:id="rId18"/>
    </p:embeddedFont>
    <p:embeddedFont>
      <p:font typeface="Public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83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0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92574"/>
            <a:ext cx="7637145" cy="538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50"/>
              </a:lnSpc>
              <a:buNone/>
            </a:pPr>
            <a:r>
              <a:rPr lang="en-US" sz="8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Hotel Booking Data Analysis &amp; Insights Dashboard</a:t>
            </a:r>
            <a:endParaRPr lang="en-US" sz="8450" dirty="0"/>
          </a:p>
        </p:txBody>
      </p:sp>
      <p:sp>
        <p:nvSpPr>
          <p:cNvPr id="4" name="Text 1"/>
          <p:cNvSpPr/>
          <p:nvPr/>
        </p:nvSpPr>
        <p:spPr>
          <a:xfrm>
            <a:off x="6239828" y="6297097"/>
            <a:ext cx="7637145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Exploratory Data Analysis, Data Cleaning &amp; Visualisation using Power BI || Excel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39828" y="7292697"/>
            <a:ext cx="7637145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Darshan Chavhan</a:t>
            </a: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| Power BI Analytics Project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57E84-314F-02FE-A0E2-49031ACF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83" y="2323743"/>
            <a:ext cx="7068634" cy="5705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F49AA1-6E16-6F32-8206-BE6FE5AEDC42}"/>
              </a:ext>
            </a:extLst>
          </p:cNvPr>
          <p:cNvSpPr txBox="1"/>
          <p:nvPr/>
        </p:nvSpPr>
        <p:spPr>
          <a:xfrm>
            <a:off x="3657600" y="704311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Geographic Distribution Of Bookings And Revenue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A4B98-8DC4-07AB-FF4B-B485ADB3232B}"/>
              </a:ext>
            </a:extLst>
          </p:cNvPr>
          <p:cNvSpPr txBox="1"/>
          <p:nvPr/>
        </p:nvSpPr>
        <p:spPr>
          <a:xfrm>
            <a:off x="123283" y="2323743"/>
            <a:ext cx="7315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Purpose: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  </a:t>
            </a:r>
          </a:p>
          <a:p>
            <a:r>
              <a:rPr lang="en-US" dirty="0">
                <a:latin typeface="Public Sans" panose="020B0604020202020204" charset="0"/>
              </a:rPr>
              <a:t>To visualize the origin of guests and analyze how different countries contribute to overall bookings and hotel revenue.</a:t>
            </a:r>
          </a:p>
          <a:p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US" b="1" dirty="0">
                <a:latin typeface="Public Sans" panose="020B0604020202020204" charset="0"/>
              </a:rPr>
              <a:t>Insights:</a:t>
            </a:r>
            <a:endParaRPr lang="en-US" dirty="0">
              <a:latin typeface="Public Sans" panose="020B0604020202020204" charset="0"/>
            </a:endParaRPr>
          </a:p>
          <a:p>
            <a:r>
              <a:rPr lang="en-US" dirty="0">
                <a:latin typeface="Public Sans" panose="020B0604020202020204" charset="0"/>
              </a:rPr>
              <a:t>The map shows that </a:t>
            </a:r>
            <a:r>
              <a:rPr lang="en-US" b="1" dirty="0">
                <a:latin typeface="Public Sans" panose="020B0604020202020204" charset="0"/>
              </a:rPr>
              <a:t>certain countries contribute significantly higher booking volumes</a:t>
            </a:r>
            <a:r>
              <a:rPr lang="en-US" dirty="0">
                <a:latin typeface="Public Sans" panose="020B0604020202020204" charset="0"/>
              </a:rPr>
              <a:t>, indicating key customer markets.</a:t>
            </a:r>
          </a:p>
          <a:p>
            <a:r>
              <a:rPr lang="en-US" dirty="0">
                <a:latin typeface="Public Sans" panose="020B0604020202020204" charset="0"/>
              </a:rPr>
              <a:t>Guests from </a:t>
            </a:r>
            <a:r>
              <a:rPr lang="en-US" b="1" dirty="0">
                <a:latin typeface="Public Sans" panose="020B0604020202020204" charset="0"/>
              </a:rPr>
              <a:t>specific regions</a:t>
            </a:r>
            <a:r>
              <a:rPr lang="en-US" dirty="0">
                <a:latin typeface="Public Sans" panose="020B0604020202020204" charset="0"/>
              </a:rPr>
              <a:t> (e.g., domestic or nearby countries) often drive </a:t>
            </a:r>
            <a:r>
              <a:rPr lang="en-US" b="1" dirty="0">
                <a:latin typeface="Public Sans" panose="020B0604020202020204" charset="0"/>
              </a:rPr>
              <a:t>consistent bookings</a:t>
            </a:r>
            <a:r>
              <a:rPr lang="en-US" dirty="0">
                <a:latin typeface="Public Sans" panose="020B0604020202020204" charset="0"/>
              </a:rPr>
              <a:t>, while </a:t>
            </a:r>
            <a:r>
              <a:rPr lang="en-US" b="1" dirty="0">
                <a:latin typeface="Public Sans" panose="020B0604020202020204" charset="0"/>
              </a:rPr>
              <a:t>international guests</a:t>
            </a:r>
            <a:r>
              <a:rPr lang="en-US" dirty="0">
                <a:latin typeface="Public Sans" panose="020B0604020202020204" charset="0"/>
              </a:rPr>
              <a:t> bring </a:t>
            </a:r>
            <a:r>
              <a:rPr lang="en-US" b="1" dirty="0">
                <a:latin typeface="Public Sans" panose="020B0604020202020204" charset="0"/>
              </a:rPr>
              <a:t>higher average revenue per stay</a:t>
            </a:r>
            <a:r>
              <a:rPr lang="en-US" dirty="0">
                <a:latin typeface="Public Sans" panose="020B0604020202020204" charset="0"/>
              </a:rPr>
              <a:t>.</a:t>
            </a:r>
          </a:p>
          <a:p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IN" sz="18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Why It’s Important:	</a:t>
            </a:r>
          </a:p>
          <a:p>
            <a:r>
              <a:rPr lang="en-US" dirty="0">
                <a:latin typeface="Public Sans" panose="020B0604020202020204" charset="0"/>
              </a:rPr>
              <a:t>This insight helps management identify </a:t>
            </a:r>
            <a:r>
              <a:rPr lang="en-US" b="1" dirty="0">
                <a:latin typeface="Public Sans" panose="020B0604020202020204" charset="0"/>
              </a:rPr>
              <a:t>target markets for promotions</a:t>
            </a:r>
            <a:r>
              <a:rPr lang="en-US" dirty="0">
                <a:latin typeface="Public Sans" panose="020B0604020202020204" charset="0"/>
              </a:rPr>
              <a:t>, allocate </a:t>
            </a:r>
            <a:r>
              <a:rPr lang="en-US" b="1" dirty="0">
                <a:latin typeface="Public Sans" panose="020B0604020202020204" charset="0"/>
              </a:rPr>
              <a:t>marketing budgets more effectively</a:t>
            </a:r>
            <a:r>
              <a:rPr lang="en-US" dirty="0">
                <a:latin typeface="Public Sans" panose="020B0604020202020204" charset="0"/>
              </a:rPr>
              <a:t>, and design </a:t>
            </a:r>
            <a:r>
              <a:rPr lang="en-US" b="1" dirty="0">
                <a:latin typeface="Public Sans" panose="020B0604020202020204" charset="0"/>
              </a:rPr>
              <a:t>region-specific </a:t>
            </a:r>
            <a:r>
              <a:rPr lang="en-US" b="1" dirty="0" err="1">
                <a:latin typeface="Public Sans" panose="020B0604020202020204" charset="0"/>
              </a:rPr>
              <a:t>offers</a:t>
            </a:r>
            <a:r>
              <a:rPr lang="en-US" dirty="0" err="1">
                <a:latin typeface="Public Sans" panose="020B0604020202020204" charset="0"/>
              </a:rPr>
              <a:t>.By</a:t>
            </a:r>
            <a:r>
              <a:rPr lang="en-US" dirty="0">
                <a:latin typeface="Public Sans" panose="020B0604020202020204" charset="0"/>
              </a:rPr>
              <a:t> integrating this insight with seasonal data, the hotel can </a:t>
            </a:r>
            <a:r>
              <a:rPr lang="en-US" b="1" dirty="0">
                <a:latin typeface="Public Sans" panose="020B0604020202020204" charset="0"/>
              </a:rPr>
              <a:t>forecast demand by geography</a:t>
            </a:r>
            <a:r>
              <a:rPr lang="en-US" dirty="0">
                <a:latin typeface="Public Sans" panose="020B0604020202020204" charset="0"/>
              </a:rPr>
              <a:t> — enabling </a:t>
            </a:r>
            <a:r>
              <a:rPr lang="en-US" b="1" dirty="0">
                <a:latin typeface="Public Sans" panose="020B0604020202020204" charset="0"/>
              </a:rPr>
              <a:t>location-based pricing strategies</a:t>
            </a:r>
            <a:r>
              <a:rPr lang="en-US" dirty="0">
                <a:latin typeface="Public Sans" panose="020B0604020202020204" charset="0"/>
              </a:rPr>
              <a:t> and </a:t>
            </a:r>
            <a:r>
              <a:rPr lang="en-US" b="1" dirty="0">
                <a:latin typeface="Public Sans" panose="020B0604020202020204" charset="0"/>
              </a:rPr>
              <a:t>strategic expansion planning</a:t>
            </a:r>
            <a:r>
              <a:rPr lang="en-US" dirty="0">
                <a:latin typeface="Public Sans" panose="020B0604020202020204" charset="0"/>
              </a:rPr>
              <a:t> in high-performing regions.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7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11756469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KPI Metrics: Management Decision Framework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714" y="1825109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87K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936546" y="281654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Total Bookings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2714" y="3287792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Complete volume tracking for capacity planning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07061" y="1825109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109.6</a:t>
            </a:r>
            <a:endParaRPr lang="en-US" sz="5650" dirty="0"/>
          </a:p>
        </p:txBody>
      </p:sp>
      <p:sp>
        <p:nvSpPr>
          <p:cNvPr id="7" name="Text 5"/>
          <p:cNvSpPr/>
          <p:nvPr/>
        </p:nvSpPr>
        <p:spPr>
          <a:xfrm>
            <a:off x="4280892" y="281654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Average ADR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107061" y="3287792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Daily rate benchmarking for pricing strategy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51408" y="1825109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37%</a:t>
            </a:r>
            <a:endParaRPr lang="en-US" sz="5650" dirty="0"/>
          </a:p>
        </p:txBody>
      </p:sp>
      <p:sp>
        <p:nvSpPr>
          <p:cNvPr id="10" name="Text 8"/>
          <p:cNvSpPr/>
          <p:nvPr/>
        </p:nvSpPr>
        <p:spPr>
          <a:xfrm>
            <a:off x="7625239" y="281654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Cancellation Rate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451408" y="3287792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Risk assessment for revenue forecasting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95754" y="1825109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3.2</a:t>
            </a:r>
            <a:endParaRPr lang="en-US" sz="5650" dirty="0"/>
          </a:p>
        </p:txBody>
      </p:sp>
      <p:sp>
        <p:nvSpPr>
          <p:cNvPr id="13" name="Text 11"/>
          <p:cNvSpPr/>
          <p:nvPr/>
        </p:nvSpPr>
        <p:spPr>
          <a:xfrm>
            <a:off x="10969585" y="281654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Avg Stay Duration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795754" y="3287792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Guest behaviour patterns for service optimisation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107061" y="4530090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34.86M</a:t>
            </a:r>
            <a:endParaRPr lang="en-US" sz="5650" dirty="0"/>
          </a:p>
        </p:txBody>
      </p:sp>
      <p:sp>
        <p:nvSpPr>
          <p:cNvPr id="16" name="Text 14"/>
          <p:cNvSpPr/>
          <p:nvPr/>
        </p:nvSpPr>
        <p:spPr>
          <a:xfrm>
            <a:off x="4280892" y="552152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Total Revenue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07061" y="5992773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Overall financial performance measurement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451408" y="4530090"/>
            <a:ext cx="3071932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15%</a:t>
            </a:r>
            <a:endParaRPr lang="en-US" sz="5650" dirty="0"/>
          </a:p>
        </p:txBody>
      </p:sp>
      <p:sp>
        <p:nvSpPr>
          <p:cNvPr id="19" name="Text 17"/>
          <p:cNvSpPr/>
          <p:nvPr/>
        </p:nvSpPr>
        <p:spPr>
          <a:xfrm>
            <a:off x="7625239" y="5521523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Repeat Guests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451408" y="5992773"/>
            <a:ext cx="3071932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Customer loyalty and retention indicator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62714" y="6935391"/>
            <a:ext cx="131049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Each KPI provides actionable intelligence—from pricing optimisation to loyalty programme development—enabling strategic decision-making across operations, marketing, and revenue management functions.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98302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Strategic Insights &amp; Key Observations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51084" y="220610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Resort Premium vs. Cancellation Risk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05085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Resort hotels command higher ADR but experience elevated cancellation rates, suggesting opportunities for flexible booking policies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1948815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74256" y="2206109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City Hotel Loyalty Advantage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05085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City properties attract significantly more repeat guests, indicating stronger brand loyalty in urban markets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1948815"/>
            <a:ext cx="4196358" cy="3173849"/>
          </a:xfrm>
          <a:prstGeom prst="roundRect">
            <a:avLst>
              <a:gd name="adj" fmla="val 3002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97427" y="2206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Online TA Paradox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269652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Online travel agents drive substantial booking volume but contribute disproportionately to cancellations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9478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51084" y="5606772"/>
            <a:ext cx="3454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Seasonal Revenue Patterns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6097191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Revenue peaks during summer months, with July and August showing 45% higher booking values than winter periods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349478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85842" y="560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Direct Booking Value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609719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Direct reservations demonstrate lowest cancellation rates and highest customer lifetime value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5815" y="311825"/>
            <a:ext cx="6231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Data-Driven Recommendations &amp; Future Vision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25815" y="559832"/>
            <a:ext cx="176534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8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Immediate Action Plan</a:t>
            </a:r>
            <a:endParaRPr lang="en-US" sz="2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01" y="1454910"/>
            <a:ext cx="566976" cy="6986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6138" y="1126689"/>
            <a:ext cx="20227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OTA Partnership Enhancement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06138" y="1559237"/>
            <a:ext cx="680525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Negotiate revised refund policies with online travel agents to reduce cancellation impact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1" y="2349988"/>
            <a:ext cx="566976" cy="6986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6138" y="2101691"/>
            <a:ext cx="17909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Loyalty Programme Launch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006138" y="2517866"/>
            <a:ext cx="680525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Implement targeted retention strategies for high-value repeat guests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01" y="3232751"/>
            <a:ext cx="566976" cy="6986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6138" y="2891414"/>
            <a:ext cx="168723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Peak Season Optimisation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006138" y="3382691"/>
            <a:ext cx="680525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Deploy premium pricing and exclusive packages during high-demand months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01" y="4136434"/>
            <a:ext cx="566976" cy="6986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9235" y="3843999"/>
            <a:ext cx="16741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City Hotel Weekend Focus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006137" y="4371976"/>
            <a:ext cx="6805255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Promote city properties for leisure weekend breaks to maximise occupancy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148" y="875108"/>
            <a:ext cx="6074331" cy="60743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57902" y="533512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Scope</a:t>
            </a:r>
            <a:endParaRPr lang="en-US" sz="3200" dirty="0"/>
          </a:p>
        </p:txBody>
      </p:sp>
      <p:sp>
        <p:nvSpPr>
          <p:cNvPr id="18" name="Shape 11"/>
          <p:cNvSpPr/>
          <p:nvPr/>
        </p:nvSpPr>
        <p:spPr>
          <a:xfrm>
            <a:off x="436008" y="5623388"/>
            <a:ext cx="7682081" cy="772358"/>
          </a:xfrm>
          <a:prstGeom prst="roundRect">
            <a:avLst>
              <a:gd name="adj" fmla="val 6167"/>
            </a:avLst>
          </a:prstGeom>
          <a:solidFill>
            <a:srgbClr val="E6CCCC"/>
          </a:solidFill>
          <a:ln/>
        </p:spPr>
        <p:txBody>
          <a:bodyPr/>
          <a:lstStyle/>
          <a:p>
            <a:r>
              <a:rPr lang="en-US" dirty="0"/>
              <a:t>Expand analysis to include </a:t>
            </a:r>
            <a:r>
              <a:rPr lang="en-US" b="1" dirty="0"/>
              <a:t>customer satisfaction scores</a:t>
            </a:r>
            <a:r>
              <a:rPr lang="en-US" dirty="0"/>
              <a:t> and </a:t>
            </a:r>
            <a:r>
              <a:rPr lang="en-US" b="1" dirty="0"/>
              <a:t>social media feedback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0" name="Text 12"/>
          <p:cNvSpPr/>
          <p:nvPr/>
        </p:nvSpPr>
        <p:spPr>
          <a:xfrm>
            <a:off x="1450538" y="567885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21" name="Text 13"/>
          <p:cNvSpPr/>
          <p:nvPr/>
        </p:nvSpPr>
        <p:spPr>
          <a:xfrm>
            <a:off x="1758077" y="7500274"/>
            <a:ext cx="5557123" cy="338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436008" y="6426026"/>
            <a:ext cx="7682080" cy="787896"/>
          </a:xfrm>
          <a:prstGeom prst="roundRect">
            <a:avLst>
              <a:gd name="adj" fmla="val 6167"/>
            </a:avLst>
          </a:prstGeom>
          <a:solidFill>
            <a:srgbClr val="E6CCCC"/>
          </a:solidFill>
          <a:ln/>
        </p:spPr>
        <p:txBody>
          <a:bodyPr/>
          <a:lstStyle/>
          <a:p>
            <a:r>
              <a:rPr lang="en-US" dirty="0"/>
              <a:t>Integrate </a:t>
            </a:r>
            <a:r>
              <a:rPr lang="en-US" b="1" dirty="0"/>
              <a:t>real-time data sources</a:t>
            </a:r>
            <a:r>
              <a:rPr lang="en-US" dirty="0"/>
              <a:t> (e.g., live booking systems) for dynamic dashboard updates.</a:t>
            </a:r>
          </a:p>
        </p:txBody>
      </p:sp>
      <p:sp>
        <p:nvSpPr>
          <p:cNvPr id="24" name="Text 15"/>
          <p:cNvSpPr/>
          <p:nvPr/>
        </p:nvSpPr>
        <p:spPr>
          <a:xfrm>
            <a:off x="8386228" y="7354492"/>
            <a:ext cx="145161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26" name="Text 17"/>
          <p:cNvSpPr/>
          <p:nvPr/>
        </p:nvSpPr>
        <p:spPr>
          <a:xfrm>
            <a:off x="7837110" y="7836695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2083296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Conclusion</a:t>
            </a:r>
            <a:endParaRPr lang="en-US" sz="3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E156F3-9105-E457-B0EF-DDA4B69AF83A}"/>
              </a:ext>
            </a:extLst>
          </p:cNvPr>
          <p:cNvSpPr txBox="1"/>
          <p:nvPr/>
        </p:nvSpPr>
        <p:spPr>
          <a:xfrm>
            <a:off x="237411" y="1601849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analysis provided a clear understanding of </a:t>
            </a:r>
            <a:r>
              <a:rPr lang="en-US" b="1" dirty="0"/>
              <a:t>booking patterns, customer behavior, and revenue drivers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3A0936-8DAF-82CF-BB1A-D1631178C9DE}"/>
              </a:ext>
            </a:extLst>
          </p:cNvPr>
          <p:cNvSpPr txBox="1"/>
          <p:nvPr/>
        </p:nvSpPr>
        <p:spPr>
          <a:xfrm>
            <a:off x="237411" y="274276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Power BI helped transform raw booking data into </a:t>
            </a:r>
            <a:r>
              <a:rPr lang="en-US" b="1" dirty="0"/>
              <a:t>actionable insights</a:t>
            </a:r>
            <a:r>
              <a:rPr lang="en-US" dirty="0"/>
              <a:t> for strategic decisions.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20C6A-C23C-3756-66B7-1BA70F644B3D}"/>
              </a:ext>
            </a:extLst>
          </p:cNvPr>
          <p:cNvSpPr txBox="1"/>
          <p:nvPr/>
        </p:nvSpPr>
        <p:spPr>
          <a:xfrm>
            <a:off x="192058" y="388368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findings revealed that </a:t>
            </a:r>
            <a:r>
              <a:rPr lang="en-US" b="1" dirty="0"/>
              <a:t>medium and long stays</a:t>
            </a:r>
            <a:r>
              <a:rPr lang="en-US" dirty="0"/>
              <a:t>, </a:t>
            </a:r>
            <a:r>
              <a:rPr lang="en-US" b="1" dirty="0"/>
              <a:t>direct bookings</a:t>
            </a:r>
            <a:r>
              <a:rPr lang="en-US" dirty="0"/>
              <a:t>, and </a:t>
            </a:r>
            <a:r>
              <a:rPr lang="en-US" b="1" dirty="0"/>
              <a:t>specific market segments</a:t>
            </a:r>
            <a:r>
              <a:rPr lang="en-US" dirty="0"/>
              <a:t> generate the most consistent revenue.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F76AC-0E80-48DA-462F-C3C017C36871}"/>
              </a:ext>
            </a:extLst>
          </p:cNvPr>
          <p:cNvSpPr txBox="1"/>
          <p:nvPr/>
        </p:nvSpPr>
        <p:spPr>
          <a:xfrm>
            <a:off x="192058" y="5024600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Cancellation trends highlighted opportunities to </a:t>
            </a:r>
            <a:r>
              <a:rPr lang="en-US" b="1" dirty="0"/>
              <a:t>optimize policies and promote direct booking channels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73E67A-04DE-C926-F8FE-B0AE8DC5B1D3}"/>
              </a:ext>
            </a:extLst>
          </p:cNvPr>
          <p:cNvSpPr txBox="1"/>
          <p:nvPr/>
        </p:nvSpPr>
        <p:spPr>
          <a:xfrm>
            <a:off x="192058" y="6161052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Overall, this project demonstrates how </a:t>
            </a:r>
            <a:r>
              <a:rPr lang="en-US" b="1" dirty="0"/>
              <a:t>data analytics can enhance operational efficiency, improve forecasting</a:t>
            </a:r>
            <a:r>
              <a:rPr lang="en-US" dirty="0"/>
              <a:t>, and support </a:t>
            </a:r>
            <a:r>
              <a:rPr lang="en-US" b="1" dirty="0"/>
              <a:t>data-driven hotel management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1F52E4-356F-EC4C-E063-6E776ED36EE4}"/>
              </a:ext>
            </a:extLst>
          </p:cNvPr>
          <p:cNvSpPr txBox="1"/>
          <p:nvPr/>
        </p:nvSpPr>
        <p:spPr>
          <a:xfrm>
            <a:off x="3657600" y="3444039"/>
            <a:ext cx="7315200" cy="847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7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Thank You </a:t>
            </a:r>
            <a:r>
              <a:rPr lang="en-US" sz="7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  <a:sym typeface="Wingdings" panose="05000000000000000000" pitchFamily="2" charset="2"/>
              </a:rPr>
              <a:t>: 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0097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540F79-43E5-B6AA-D06F-D6762BD5C810}"/>
              </a:ext>
            </a:extLst>
          </p:cNvPr>
          <p:cNvSpPr txBox="1"/>
          <p:nvPr/>
        </p:nvSpPr>
        <p:spPr>
          <a:xfrm>
            <a:off x="2631688" y="256478"/>
            <a:ext cx="9367024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Table Of Contents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AE721-20A4-533C-1B2C-3F4141B79308}"/>
              </a:ext>
            </a:extLst>
          </p:cNvPr>
          <p:cNvSpPr txBox="1"/>
          <p:nvPr/>
        </p:nvSpPr>
        <p:spPr>
          <a:xfrm>
            <a:off x="557561" y="1391504"/>
            <a:ext cx="7538224" cy="5157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Problem Statement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Data Overview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Data Cleaning &amp; Preprocessing Excellence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Advanced Data Engineering &amp; DAX Measures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Key </a:t>
            </a:r>
            <a:r>
              <a:rPr lang="en-US" sz="2400" dirty="0" err="1">
                <a:solidFill>
                  <a:srgbClr val="6F655D"/>
                </a:solidFill>
                <a:latin typeface="Playfair Display Semi Bold" pitchFamily="34" charset="0"/>
              </a:rPr>
              <a:t>Visualisations</a:t>
            </a: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 Driving Insights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Data-Driven Recommendation &amp; Future Vision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solidFill>
                  <a:srgbClr val="6F655D"/>
                </a:solidFill>
                <a:latin typeface="Playfair Display Semi Bold" pitchFamily="34" charset="0"/>
              </a:rPr>
              <a:t>Conclusion</a:t>
            </a:r>
            <a:endParaRPr lang="en-US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95B323-BFBB-2950-E3FF-2629CBAE1E19}"/>
              </a:ext>
            </a:extLst>
          </p:cNvPr>
          <p:cNvCxnSpPr/>
          <p:nvPr/>
        </p:nvCxnSpPr>
        <p:spPr>
          <a:xfrm>
            <a:off x="5241073" y="1070517"/>
            <a:ext cx="32673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77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351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93790" y="339322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93790" y="6112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27A43-98D2-708D-94F1-22085F37D9C8}"/>
              </a:ext>
            </a:extLst>
          </p:cNvPr>
          <p:cNvSpPr txBox="1"/>
          <p:nvPr/>
        </p:nvSpPr>
        <p:spPr>
          <a:xfrm>
            <a:off x="1549241" y="1877469"/>
            <a:ext cx="6411951" cy="650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hotel sector generates vast amounts of booking data daily, yet key insights often remain hidden.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Management faces difficulties in tracking booking trends, understanding the causes of cancellations, and identifying profitable customer segments. This lack of actionable insights leads to missed revenue opportunities and inefficient operations.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6F655D"/>
              </a:solidFill>
              <a:latin typeface="Playfair Display Semi Bold" pitchFamily="34" charset="0"/>
              <a:ea typeface="Playfair Display Semi Bold" pitchFamily="34" charset="-122"/>
              <a:cs typeface="Playfair Display Semi Bold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Hence, analyzing  Hotel Data uncovers meaningful patterns and supports evidence-based business decisions.</a:t>
            </a:r>
            <a:b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</a:br>
            <a:b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</a:b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593408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Dataset Overview: The Foundation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5778" y="2230636"/>
            <a:ext cx="3727013" cy="2372678"/>
          </a:xfrm>
          <a:prstGeom prst="roundRect">
            <a:avLst>
              <a:gd name="adj" fmla="val 3740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dist="1905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44615" y="244947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Volume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44615" y="2906197"/>
            <a:ext cx="32893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~119,390 rows</a:t>
            </a: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of booking records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44615" y="3708678"/>
            <a:ext cx="32893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32 columns</a:t>
            </a: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capturing guest and booking attributes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008" y="2230636"/>
            <a:ext cx="3727013" cy="2372678"/>
          </a:xfrm>
          <a:prstGeom prst="roundRect">
            <a:avLst>
              <a:gd name="adj" fmla="val 3740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dist="19050" dir="2700000" algn="bl" rotWithShape="0">
              <a:srgbClr val="B2AAD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82845" y="244947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Source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382845" y="2906197"/>
            <a:ext cx="32893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CSV format hotel booking dataset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82845" y="3708678"/>
            <a:ext cx="328934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Comprehensive historical records across multiple properties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5778" y="4814530"/>
            <a:ext cx="7665244" cy="1570196"/>
          </a:xfrm>
          <a:prstGeom prst="roundRect">
            <a:avLst>
              <a:gd name="adj" fmla="val 5651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dist="19050" dir="2700000" algn="bl" rotWithShape="0">
              <a:srgbClr val="9AC0CA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44615" y="5033367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Attributes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6444615" y="5490091"/>
            <a:ext cx="722757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Hotel type, booking status, stay duration, ADR, guest demographics, country of origin, market segment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25778" y="6622375"/>
            <a:ext cx="766524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dataset provides a rich foundation for understanding booking patterns, guest preferences, and revenue dynamics across resort and city hotel properties.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791" y="479822"/>
            <a:ext cx="8460105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Cleaning &amp; Preprocessing Excellence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1" y="1483043"/>
            <a:ext cx="5108019" cy="51080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2198" y="1461254"/>
            <a:ext cx="31925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Rigorous Data Preparation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152198" y="1984653"/>
            <a:ext cx="17442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152198" y="2258378"/>
            <a:ext cx="7874913" cy="22860"/>
          </a:xfrm>
          <a:prstGeom prst="rect">
            <a:avLst/>
          </a:prstGeom>
          <a:solidFill>
            <a:srgbClr val="E1C2C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152198" y="2391251"/>
            <a:ext cx="21814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Quality Control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152198" y="2743436"/>
            <a:ext cx="7874913" cy="647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Removed duplicates, blank rows, and irrelevant columns to ensure data integrity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Identified and defined the Primary Key (</a:t>
            </a:r>
            <a:r>
              <a:rPr lang="en-US" sz="1400" dirty="0" err="1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Booking_ID</a:t>
            </a: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) for unique I identification  </a:t>
            </a:r>
          </a:p>
          <a:p>
            <a:pPr>
              <a:lnSpc>
                <a:spcPts val="2150"/>
              </a:lnSpc>
            </a:pPr>
            <a:b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</a:b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52198" y="3422809"/>
            <a:ext cx="17442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52198" y="3696533"/>
            <a:ext cx="7874913" cy="22860"/>
          </a:xfrm>
          <a:prstGeom prst="rect">
            <a:avLst/>
          </a:prstGeom>
          <a:solidFill>
            <a:srgbClr val="CCC4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152198" y="3829407"/>
            <a:ext cx="21814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Date Integration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152198" y="4198026"/>
            <a:ext cx="7874913" cy="631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Merged Arrival_Year, Month, and Day columns into the (</a:t>
            </a:r>
            <a:r>
              <a:rPr lang="en-US" sz="1400" dirty="0" err="1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Arrival_Date</a:t>
            </a: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) field </a:t>
            </a:r>
          </a:p>
          <a:p>
            <a:pPr>
              <a:lnSpc>
                <a:spcPts val="2150"/>
              </a:lnSpc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Combined </a:t>
            </a:r>
            <a:r>
              <a:rPr lang="en-US" sz="1400" dirty="0" err="1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Stay_in_weekend_Night</a:t>
            </a: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and </a:t>
            </a:r>
            <a:r>
              <a:rPr lang="en-US" sz="1400" dirty="0" err="1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Stay_in_Week_Nights</a:t>
            </a: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 </a:t>
            </a: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sym typeface="Wingdings" panose="05000000000000000000" pitchFamily="2" charset="2"/>
              </a:rPr>
              <a:t> </a:t>
            </a:r>
            <a:r>
              <a:rPr lang="en-US" sz="1400" dirty="0" err="1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  <a:sym typeface="Wingdings" panose="05000000000000000000" pitchFamily="2" charset="2"/>
              </a:rPr>
              <a:t>Total_Number_Of_Days</a:t>
            </a:r>
            <a:endParaRPr lang="en-US" sz="1400" dirty="0">
              <a:solidFill>
                <a:srgbClr val="6F655D"/>
              </a:solidFill>
              <a:latin typeface="Public Sans" pitchFamily="34" charset="0"/>
              <a:ea typeface="Public Sans" pitchFamily="34" charset="-122"/>
              <a:cs typeface="Public Sans" pitchFamily="34" charset="-120"/>
            </a:endParaRPr>
          </a:p>
          <a:p>
            <a:pPr>
              <a:lnSpc>
                <a:spcPts val="2150"/>
              </a:lnSpc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152198" y="4860965"/>
            <a:ext cx="17442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52198" y="5134689"/>
            <a:ext cx="7874913" cy="22860"/>
          </a:xfrm>
          <a:prstGeom prst="rect">
            <a:avLst/>
          </a:prstGeom>
          <a:solidFill>
            <a:srgbClr val="B4DAE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152198" y="5267563"/>
            <a:ext cx="218146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152198" y="5714643"/>
            <a:ext cx="787491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Created Total_Number_of_Days and Total_Guests calculated columns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52198" y="6299121"/>
            <a:ext cx="17442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152198" y="6572845"/>
            <a:ext cx="7874913" cy="22860"/>
          </a:xfrm>
          <a:prstGeom prst="rect">
            <a:avLst/>
          </a:prstGeom>
          <a:solidFill>
            <a:srgbClr val="E1C2C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152198" y="6705719"/>
            <a:ext cx="246911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Missing Value Treatment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152198" y="7152799"/>
            <a:ext cx="787491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Handled null values in Country, Agent, and ADR fields strategically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694"/>
            <a:ext cx="11218307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Advanced Data Engineering &amp; DAX Measures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690" y="1711642"/>
            <a:ext cx="4224814" cy="3008590"/>
          </a:xfrm>
          <a:prstGeom prst="roundRect">
            <a:avLst>
              <a:gd name="adj" fmla="val 3034"/>
            </a:avLst>
          </a:prstGeom>
          <a:solidFill>
            <a:srgbClr val="FFFAF6"/>
          </a:solidFill>
          <a:ln w="30480">
            <a:solidFill>
              <a:srgbClr val="E1C2C2"/>
            </a:solidFill>
            <a:prstDash val="solid"/>
          </a:ln>
          <a:effectLst>
            <a:outerShdw dist="20320" dir="2700000" algn="bl" rotWithShape="0">
              <a:srgbClr val="E1C2C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1170" y="1742123"/>
            <a:ext cx="4163854" cy="651986"/>
          </a:xfrm>
          <a:prstGeom prst="roundRect">
            <a:avLst>
              <a:gd name="adj" fmla="val 8393"/>
            </a:avLst>
          </a:prstGeom>
          <a:solidFill>
            <a:srgbClr val="E1C2C2">
              <a:alpha val="50000"/>
            </a:srgbClr>
          </a:solidFill>
          <a:ln/>
          <a:effectLst>
            <a:outerShdw dist="2032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710101" y="1860471"/>
            <a:ext cx="325993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08459" y="261139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Stay Categorisation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08459" y="3081338"/>
            <a:ext cx="3729276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Created Stay_Category field classifying bookings as Short, Medium, or Long stays for trend analysis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2793" y="1711642"/>
            <a:ext cx="4224814" cy="3008590"/>
          </a:xfrm>
          <a:prstGeom prst="roundRect">
            <a:avLst>
              <a:gd name="adj" fmla="val 3034"/>
            </a:avLst>
          </a:prstGeom>
          <a:solidFill>
            <a:srgbClr val="FFFAF6"/>
          </a:solidFill>
          <a:ln w="30480">
            <a:solidFill>
              <a:srgbClr val="CCC4EC"/>
            </a:solidFill>
            <a:prstDash val="solid"/>
          </a:ln>
          <a:effectLst>
            <a:outerShdw dist="20320" dir="2700000" algn="bl" rotWithShape="0">
              <a:srgbClr val="CCC4EC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33273" y="1742123"/>
            <a:ext cx="4163854" cy="651986"/>
          </a:xfrm>
          <a:prstGeom prst="roundRect">
            <a:avLst>
              <a:gd name="adj" fmla="val 8393"/>
            </a:avLst>
          </a:prstGeom>
          <a:solidFill>
            <a:srgbClr val="CCC4EC">
              <a:alpha val="50000"/>
            </a:srgbClr>
          </a:solidFill>
          <a:ln/>
          <a:effectLst>
            <a:outerShdw dist="20320" dir="2700000" algn="bl" rotWithShape="0">
              <a:srgbClr val="B2AAD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152203" y="1860471"/>
            <a:ext cx="325993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5450562" y="261139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Revenue Calculation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5450562" y="3081338"/>
            <a:ext cx="3729276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Derived Revenue_per_Stay = ADR × Total stay days to quantify booking value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4896" y="1711642"/>
            <a:ext cx="4224814" cy="3008590"/>
          </a:xfrm>
          <a:prstGeom prst="roundRect">
            <a:avLst>
              <a:gd name="adj" fmla="val 3034"/>
            </a:avLst>
          </a:prstGeom>
          <a:solidFill>
            <a:srgbClr val="FFFAF6"/>
          </a:solidFill>
          <a:ln w="30480">
            <a:solidFill>
              <a:srgbClr val="B4DAE4"/>
            </a:solidFill>
            <a:prstDash val="solid"/>
          </a:ln>
          <a:effectLst>
            <a:outerShdw dist="20320" dir="2700000" algn="bl" rotWithShape="0">
              <a:srgbClr val="B4DAE4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9675376" y="1742123"/>
            <a:ext cx="4163854" cy="651986"/>
          </a:xfrm>
          <a:prstGeom prst="roundRect">
            <a:avLst>
              <a:gd name="adj" fmla="val 8393"/>
            </a:avLst>
          </a:prstGeom>
          <a:solidFill>
            <a:srgbClr val="B4DAE4">
              <a:alpha val="50000"/>
            </a:srgbClr>
          </a:solidFill>
          <a:ln/>
          <a:effectLst>
            <a:outerShdw dist="20320" dir="2700000" algn="bl" rotWithShape="0">
              <a:srgbClr val="9AC0CA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1594306" y="1860471"/>
            <a:ext cx="325993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4"/>
          <p:cNvSpPr/>
          <p:nvPr/>
        </p:nvSpPr>
        <p:spPr>
          <a:xfrm>
            <a:off x="9892665" y="2611398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Guest Loyalty Metrics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892665" y="3081338"/>
            <a:ext cx="3729276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Calculated Repeated Guest percentage to measure customer retention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60690" y="5073303"/>
            <a:ext cx="13109019" cy="34766"/>
          </a:xfrm>
          <a:prstGeom prst="rect">
            <a:avLst/>
          </a:prstGeom>
          <a:solidFill>
            <a:srgbClr val="6F655D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60690" y="5434013"/>
            <a:ext cx="3804642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DAX Measures Developed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760690" y="6363057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Total Bookings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Complete booking volume tracking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60690" y="6786801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Total Revenue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Comprehensive revenue aggregation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60690" y="7210544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Average ADR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Daily rate benchmarking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87972" y="6363057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Cancellation Rate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Booking abandonment analysis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87972" y="6786801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Repeated Guest %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Loyalty measurement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587972" y="7210544"/>
            <a:ext cx="6289358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Revenue per Guest</a:t>
            </a:r>
            <a:r>
              <a:rPr lang="en-US" sz="17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– Customer value metrics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6944"/>
            <a:ext cx="900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Visualisations Driving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839"/>
            <a:ext cx="3041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Bookings by Hotel Type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0325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Comparative analysis of resort vs. city hotel demand patterns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712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Cancellation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20325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Market segment breakdown revealing cancellation drivers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712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Monthly Trends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20325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Seasonal booking patterns and revenue fluctuations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271283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Geographic Distribution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355758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Top countries by booking volume with interactive mapping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83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Stay Category Mix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873829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Distribution across short, medium, and long-stay bookings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25278" y="5383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ADR Performance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125278" y="587382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Daily rate comparison across property types and segments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3223A-40C6-480C-EB45-4283D4FD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2" y="417780"/>
            <a:ext cx="6337302" cy="3960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B7EB9-4A8A-FD11-B0E9-67A30CD4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576" y="4378594"/>
            <a:ext cx="6337302" cy="3787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B0111-CDA7-A955-0BFA-DD6CC0B2671E}"/>
              </a:ext>
            </a:extLst>
          </p:cNvPr>
          <p:cNvSpPr txBox="1"/>
          <p:nvPr/>
        </p:nvSpPr>
        <p:spPr>
          <a:xfrm>
            <a:off x="7147931" y="72781"/>
            <a:ext cx="7315200" cy="70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Monthly Trends In Bookings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8E1FD-B438-8B01-EAB2-24B499112BA3}"/>
              </a:ext>
            </a:extLst>
          </p:cNvPr>
          <p:cNvSpPr txBox="1"/>
          <p:nvPr/>
        </p:nvSpPr>
        <p:spPr>
          <a:xfrm>
            <a:off x="7315200" y="782462"/>
            <a:ext cx="7315200" cy="362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Purpose: 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To analyze how hotel bookings fluctuate across different months and identify peak and off-peak seasons.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Insights: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The chart reveals a clear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seasonal pattern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— bookings are higher during vacation months, while off-season months show a noticeable drop.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Resort hotels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generally show higher booking volumes during summer, while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city hotels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maintain more consistent performance throughout the year.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Why It’s Important: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By comparing bookings month-over-month, management can plan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targeted marketing campaigns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and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promotions during low-demand months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— improving year-round occupancy and profitability.</a:t>
            </a:r>
            <a:endParaRPr lang="en-US" sz="1600" b="1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  <a:p>
            <a:pPr>
              <a:lnSpc>
                <a:spcPts val="2850"/>
              </a:lnSpc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108C6-18B2-1876-7FEF-FAA00420D729}"/>
              </a:ext>
            </a:extLst>
          </p:cNvPr>
          <p:cNvSpPr txBox="1"/>
          <p:nvPr/>
        </p:nvSpPr>
        <p:spPr>
          <a:xfrm>
            <a:off x="-719254" y="4282758"/>
            <a:ext cx="7343078" cy="70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Total Revenue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87F35-D546-F984-74ED-A06334AFB399}"/>
              </a:ext>
            </a:extLst>
          </p:cNvPr>
          <p:cNvSpPr txBox="1"/>
          <p:nvPr/>
        </p:nvSpPr>
        <p:spPr>
          <a:xfrm>
            <a:off x="219614" y="4992439"/>
            <a:ext cx="7705492" cy="3188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Purpose: </a:t>
            </a:r>
            <a:r>
              <a:rPr lang="en-US" sz="1600" dirty="0">
                <a:latin typeface="Public Sans" panose="020B0604020202020204" charset="0"/>
              </a:rPr>
              <a:t>To understand the total revenue generated by the hotel across different time periods and identify key revenue-driving factors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Insights: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The chart reveals a clear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seasonal pattern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— bookings are higher during vacation months, while off-season months show a noticeable drop.</a:t>
            </a:r>
          </a:p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Resort hotels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generally show higher booking volumes during summer, while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city hotels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 maintain more consistent performance throughout the year.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Why It’s Important: </a:t>
            </a:r>
            <a:r>
              <a:rPr lang="en-US" sz="1600" dirty="0">
                <a:latin typeface="Public Sans" panose="020B0604020202020204" charset="0"/>
              </a:rPr>
              <a:t>Linking revenue data with stay duration and market segments enables the hotel to </a:t>
            </a:r>
            <a:r>
              <a:rPr lang="en-US" sz="1600" b="1" dirty="0">
                <a:latin typeface="Public Sans" panose="020B0604020202020204" charset="0"/>
              </a:rPr>
              <a:t>identify high-value customer groups</a:t>
            </a:r>
            <a:r>
              <a:rPr lang="en-US" sz="1600" dirty="0">
                <a:latin typeface="Public Sans" panose="020B0604020202020204" charset="0"/>
              </a:rPr>
              <a:t> — guiding </a:t>
            </a:r>
            <a:r>
              <a:rPr lang="en-US" sz="1600" b="1" dirty="0">
                <a:latin typeface="Public Sans" panose="020B0604020202020204" charset="0"/>
              </a:rPr>
              <a:t>targeted promotions</a:t>
            </a:r>
            <a:r>
              <a:rPr lang="en-US" sz="1600" dirty="0">
                <a:latin typeface="Public Sans" panose="020B0604020202020204" charset="0"/>
              </a:rPr>
              <a:t> and </a:t>
            </a:r>
            <a:r>
              <a:rPr lang="en-US" sz="1600" b="1" dirty="0">
                <a:latin typeface="Public Sans" panose="020B0604020202020204" charset="0"/>
              </a:rPr>
              <a:t>premium service offerings</a:t>
            </a:r>
            <a:r>
              <a:rPr lang="en-US" sz="1600" dirty="0">
                <a:latin typeface="Public Sans" panose="020B0604020202020204" charset="0"/>
              </a:rPr>
              <a:t> to boost future profits.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endParaRPr lang="en-US" sz="1600" b="1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  <a:p>
            <a:pPr>
              <a:lnSpc>
                <a:spcPts val="2850"/>
              </a:lnSpc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2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67E80E-9084-D833-B4DE-126A57B1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84" y="3992629"/>
            <a:ext cx="6423103" cy="4114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E9E1D-D389-8DE2-365B-FF645472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3" y="226263"/>
            <a:ext cx="5885311" cy="3636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1D781-76BC-FD6F-3A99-B34F141C2D1D}"/>
              </a:ext>
            </a:extLst>
          </p:cNvPr>
          <p:cNvSpPr txBox="1"/>
          <p:nvPr/>
        </p:nvSpPr>
        <p:spPr>
          <a:xfrm>
            <a:off x="6881568" y="-118736"/>
            <a:ext cx="7315200" cy="70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  Total Revenue By Stay Category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11096-0525-605A-0C96-4D83F986D37A}"/>
              </a:ext>
            </a:extLst>
          </p:cNvPr>
          <p:cNvSpPr txBox="1"/>
          <p:nvPr/>
        </p:nvSpPr>
        <p:spPr>
          <a:xfrm>
            <a:off x="-433632" y="3897261"/>
            <a:ext cx="7315200" cy="709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2400" dirty="0">
                <a:solidFill>
                  <a:srgbClr val="4B6981"/>
                </a:solidFill>
                <a:latin typeface="Playfair Display Semi Bold" pitchFamily="34" charset="0"/>
              </a:rPr>
              <a:t>Cancellation VS Market Segment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3E703-A1C9-75F5-D29A-ED6676601A7E}"/>
              </a:ext>
            </a:extLst>
          </p:cNvPr>
          <p:cNvSpPr txBox="1"/>
          <p:nvPr/>
        </p:nvSpPr>
        <p:spPr>
          <a:xfrm>
            <a:off x="6881568" y="486129"/>
            <a:ext cx="7532648" cy="3373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Purpose:	 </a:t>
            </a:r>
            <a:r>
              <a:rPr lang="en-US" sz="1600" dirty="0">
                <a:latin typeface="Public Sans" panose="020B0604020202020204" charset="0"/>
              </a:rPr>
              <a:t>To analyze how different types of stays — </a:t>
            </a:r>
            <a:r>
              <a:rPr lang="en-US" sz="1600" b="1" dirty="0">
                <a:latin typeface="Public Sans" panose="020B0604020202020204" charset="0"/>
              </a:rPr>
              <a:t>Short Stay, Medium Stay, and Long Stay</a:t>
            </a:r>
            <a:r>
              <a:rPr lang="en-US" sz="1600" dirty="0">
                <a:latin typeface="Public Sans" panose="020B0604020202020204" charset="0"/>
              </a:rPr>
              <a:t> — contribute to the hotel’s total revenue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US" sz="1600" b="1" dirty="0">
                <a:latin typeface="Public Sans" panose="020B0604020202020204" charset="0"/>
              </a:rPr>
              <a:t>Insights:	Medium and Long stays</a:t>
            </a:r>
            <a:r>
              <a:rPr lang="en-US" sz="1600" dirty="0">
                <a:latin typeface="Public Sans" panose="020B0604020202020204" charset="0"/>
              </a:rPr>
              <a:t> generate the </a:t>
            </a:r>
            <a:r>
              <a:rPr lang="en-US" sz="1600" b="1" dirty="0">
                <a:latin typeface="Public Sans" panose="020B0604020202020204" charset="0"/>
              </a:rPr>
              <a:t>highest share of total revenue</a:t>
            </a:r>
            <a:r>
              <a:rPr lang="en-US" sz="1600" dirty="0">
                <a:latin typeface="Public Sans" panose="020B0604020202020204" charset="0"/>
              </a:rPr>
              <a:t>, even if their booking count is lower, due to longer durations and higher spending per guest.</a:t>
            </a:r>
          </a:p>
          <a:p>
            <a:r>
              <a:rPr lang="en-US" sz="1600" b="1" dirty="0">
                <a:latin typeface="Public Sans" panose="020B0604020202020204" charset="0"/>
              </a:rPr>
              <a:t>Short stays</a:t>
            </a:r>
            <a:r>
              <a:rPr lang="en-US" sz="1600" dirty="0">
                <a:latin typeface="Public Sans" panose="020B0604020202020204" charset="0"/>
              </a:rPr>
              <a:t> bring quick turnovers but lower revenue contribution, mainly from business travelers or short city visits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Why It’s Important:	    </a:t>
            </a:r>
            <a:r>
              <a:rPr lang="en-US" sz="1600" dirty="0">
                <a:latin typeface="Public Sans" panose="020B0604020202020204" charset="0"/>
              </a:rPr>
              <a:t>Focusing on </a:t>
            </a:r>
            <a:r>
              <a:rPr lang="en-US" sz="1600" b="1" dirty="0">
                <a:latin typeface="Public Sans" panose="020B0604020202020204" charset="0"/>
              </a:rPr>
              <a:t>upselling short-stay guests</a:t>
            </a:r>
            <a:r>
              <a:rPr lang="en-US" sz="1600" dirty="0">
                <a:latin typeface="Public Sans" panose="020B0604020202020204" charset="0"/>
              </a:rPr>
              <a:t> into medium stays (through extended-stay offers or discounts) can directly </a:t>
            </a:r>
            <a:r>
              <a:rPr lang="en-US" sz="1600" b="1" dirty="0">
                <a:latin typeface="Public Sans" panose="020B0604020202020204" charset="0"/>
              </a:rPr>
              <a:t>increase average revenue per booking</a:t>
            </a:r>
            <a:r>
              <a:rPr lang="en-US" sz="1600" dirty="0">
                <a:latin typeface="Public Sans" panose="020B0604020202020204" charset="0"/>
              </a:rPr>
              <a:t> without additional marketing costs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endParaRPr lang="en-US" sz="1600" b="1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  <a:p>
            <a:pPr>
              <a:lnSpc>
                <a:spcPts val="2850"/>
              </a:lnSpc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A45632-7027-52E9-AEAB-F0FCD28031C5}"/>
              </a:ext>
            </a:extLst>
          </p:cNvPr>
          <p:cNvSpPr txBox="1"/>
          <p:nvPr/>
        </p:nvSpPr>
        <p:spPr>
          <a:xfrm>
            <a:off x="304881" y="4608472"/>
            <a:ext cx="7532648" cy="361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Purpose: 	</a:t>
            </a:r>
            <a:r>
              <a:rPr lang="en-US" sz="1600" dirty="0">
                <a:latin typeface="Public Sans" panose="020B0604020202020204" charset="0"/>
              </a:rPr>
              <a:t>To identify which market segments (Online TA, Offline TA/TO, Corporate, Direct, etc.) have the highest booking cancellation rates.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Insights:	</a:t>
            </a:r>
            <a:r>
              <a:rPr lang="en-US" sz="1600" b="1" dirty="0">
                <a:latin typeface="Public Sans" panose="020B0604020202020204" charset="0"/>
              </a:rPr>
              <a:t>Online Travel Agencies (OTA)</a:t>
            </a:r>
            <a:r>
              <a:rPr lang="en-US" sz="1600" dirty="0">
                <a:latin typeface="Public Sans" panose="020B0604020202020204" charset="0"/>
              </a:rPr>
              <a:t> show the </a:t>
            </a:r>
            <a:r>
              <a:rPr lang="en-US" sz="1600" b="1" dirty="0">
                <a:latin typeface="Public Sans" panose="020B0604020202020204" charset="0"/>
              </a:rPr>
              <a:t>highest cancellation percentage</a:t>
            </a:r>
            <a:r>
              <a:rPr lang="en-US" sz="1600" dirty="0">
                <a:latin typeface="Public Sans" panose="020B0604020202020204" charset="0"/>
              </a:rPr>
              <a:t>, often due to flexible booking policies and competitive pricing platforms.</a:t>
            </a:r>
          </a:p>
          <a:p>
            <a:r>
              <a:rPr lang="en-US" sz="1600" b="1" dirty="0">
                <a:latin typeface="Public Sans" panose="020B0604020202020204" charset="0"/>
              </a:rPr>
              <a:t>Direct bookings</a:t>
            </a:r>
            <a:r>
              <a:rPr lang="en-US" sz="1600" dirty="0">
                <a:latin typeface="Public Sans" panose="020B0604020202020204" charset="0"/>
              </a:rPr>
              <a:t> and </a:t>
            </a:r>
            <a:r>
              <a:rPr lang="en-US" sz="1600" b="1" dirty="0">
                <a:latin typeface="Public Sans" panose="020B0604020202020204" charset="0"/>
              </a:rPr>
              <a:t>corporate clients</a:t>
            </a:r>
            <a:r>
              <a:rPr lang="en-US" sz="1600" dirty="0">
                <a:latin typeface="Public Sans" panose="020B0604020202020204" charset="0"/>
              </a:rPr>
              <a:t> have </a:t>
            </a:r>
            <a:r>
              <a:rPr lang="en-US" sz="1600" b="1" dirty="0">
                <a:latin typeface="Public Sans" panose="020B0604020202020204" charset="0"/>
              </a:rPr>
              <a:t>much lower cancellation rates</a:t>
            </a:r>
            <a:r>
              <a:rPr lang="en-US" sz="1600" dirty="0">
                <a:latin typeface="Public Sans" panose="020B0604020202020204" charset="0"/>
              </a:rPr>
              <a:t>, indicating more reliable and confirmed stays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</a:b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Why It’s Important: </a:t>
            </a:r>
            <a:r>
              <a:rPr lang="en-US" sz="1600" dirty="0">
                <a:latin typeface="Public Sans" panose="020B0604020202020204" charset="0"/>
              </a:rPr>
              <a:t>By promoting </a:t>
            </a:r>
            <a:r>
              <a:rPr lang="en-US" sz="1600" b="1" dirty="0">
                <a:latin typeface="Public Sans" panose="020B0604020202020204" charset="0"/>
              </a:rPr>
              <a:t>direct booking incentives</a:t>
            </a:r>
            <a:r>
              <a:rPr lang="en-US" sz="1600" dirty="0">
                <a:latin typeface="Public Sans" panose="020B0604020202020204" charset="0"/>
              </a:rPr>
              <a:t> (like loyalty rewards or discounts), the hotel can </a:t>
            </a:r>
            <a:r>
              <a:rPr lang="en-US" sz="1600" b="1" dirty="0">
                <a:latin typeface="Public Sans" panose="020B0604020202020204" charset="0"/>
              </a:rPr>
              <a:t>reduce dependency on high-cancellation segments</a:t>
            </a:r>
            <a:r>
              <a:rPr lang="en-US" sz="1600" dirty="0">
                <a:latin typeface="Public Sans" panose="020B0604020202020204" charset="0"/>
              </a:rPr>
              <a:t>, leading to </a:t>
            </a:r>
            <a:r>
              <a:rPr lang="en-US" sz="1600" b="1" dirty="0">
                <a:latin typeface="Public Sans" panose="020B0604020202020204" charset="0"/>
              </a:rPr>
              <a:t>more predictable revenue</a:t>
            </a:r>
            <a:r>
              <a:rPr lang="en-US" sz="1600" dirty="0">
                <a:latin typeface="Public Sans" panose="020B0604020202020204" charset="0"/>
              </a:rPr>
              <a:t> and improved operational efficiency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Public Sans" panose="020B0604020202020204" charset="0"/>
              </a:rPr>
              <a:t>.</a:t>
            </a:r>
            <a:endParaRPr lang="en-US" sz="1600" b="1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  <a:p>
            <a:pPr>
              <a:lnSpc>
                <a:spcPts val="2850"/>
              </a:lnSpc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5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1455</Words>
  <Application>Microsoft Office PowerPoint</Application>
  <PresentationFormat>Custom</PresentationFormat>
  <Paragraphs>156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Public Sans</vt:lpstr>
      <vt:lpstr>Arial</vt:lpstr>
      <vt:lpstr>Playfair Display Light</vt:lpstr>
      <vt:lpstr>Playfair Display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Darshan Chavhan</cp:lastModifiedBy>
  <cp:revision>3</cp:revision>
  <dcterms:created xsi:type="dcterms:W3CDTF">2025-10-29T04:37:44Z</dcterms:created>
  <dcterms:modified xsi:type="dcterms:W3CDTF">2025-11-03T18:19:56Z</dcterms:modified>
</cp:coreProperties>
</file>